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87" r:id="rId2"/>
    <p:sldId id="288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8" r:id="rId15"/>
    <p:sldId id="269" r:id="rId16"/>
    <p:sldId id="270" r:id="rId17"/>
    <p:sldId id="271" r:id="rId18"/>
    <p:sldId id="272" r:id="rId19"/>
    <p:sldId id="273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74" r:id="rId29"/>
    <p:sldId id="284" r:id="rId30"/>
    <p:sldId id="285" r:id="rId31"/>
    <p:sldId id="286" r:id="rId32"/>
    <p:sldId id="275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CF311-B847-44F6-9260-577BB620BEEC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B0E47-F4C4-4CB1-A7A0-3AB0069EC3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070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CF311-B847-44F6-9260-577BB620BEEC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B0E47-F4C4-4CB1-A7A0-3AB0069EC3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60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CF311-B847-44F6-9260-577BB620BEEC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B0E47-F4C4-4CB1-A7A0-3AB0069EC3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9543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CF311-B847-44F6-9260-577BB620BEEC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B0E47-F4C4-4CB1-A7A0-3AB0069EC37D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546466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CF311-B847-44F6-9260-577BB620BEEC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B0E47-F4C4-4CB1-A7A0-3AB0069EC3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4823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CF311-B847-44F6-9260-577BB620BEEC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B0E47-F4C4-4CB1-A7A0-3AB0069EC3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5251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CF311-B847-44F6-9260-577BB620BEEC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B0E47-F4C4-4CB1-A7A0-3AB0069EC3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797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CF311-B847-44F6-9260-577BB620BEEC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B0E47-F4C4-4CB1-A7A0-3AB0069EC3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6974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CF311-B847-44F6-9260-577BB620BEEC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B0E47-F4C4-4CB1-A7A0-3AB0069EC3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55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CF311-B847-44F6-9260-577BB620BEEC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B0E47-F4C4-4CB1-A7A0-3AB0069EC3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941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CF311-B847-44F6-9260-577BB620BEEC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B0E47-F4C4-4CB1-A7A0-3AB0069EC3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288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CF311-B847-44F6-9260-577BB620BEEC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B0E47-F4C4-4CB1-A7A0-3AB0069EC3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2839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CF311-B847-44F6-9260-577BB620BEEC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B0E47-F4C4-4CB1-A7A0-3AB0069EC3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248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CF311-B847-44F6-9260-577BB620BEEC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B0E47-F4C4-4CB1-A7A0-3AB0069EC3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661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CF311-B847-44F6-9260-577BB620BEEC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B0E47-F4C4-4CB1-A7A0-3AB0069EC3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09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CF311-B847-44F6-9260-577BB620BEEC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B0E47-F4C4-4CB1-A7A0-3AB0069EC3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784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CF311-B847-44F6-9260-577BB620BEEC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B0E47-F4C4-4CB1-A7A0-3AB0069EC3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595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2FCF311-B847-44F6-9260-577BB620BEEC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8CB0E47-F4C4-4CB1-A7A0-3AB0069EC3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68421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0798" y="2359406"/>
            <a:ext cx="8620156" cy="830997"/>
          </a:xfrm>
          <a:prstGeom prst="rect">
            <a:avLst/>
          </a:prstGeom>
          <a:solidFill>
            <a:srgbClr val="FF0000"/>
          </a:solidFill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Engineering Management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0105" y="5226905"/>
            <a:ext cx="11845639" cy="1477328"/>
          </a:xfrm>
          <a:prstGeom prst="rect">
            <a:avLst/>
          </a:prstGeom>
          <a:solidFill>
            <a:srgbClr val="FF3399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lvl="0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Construction Management and Accounts: N. L.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Pandy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Management with CPM, PERT, and Precedence Diagramming, 3rd Edition, by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Moder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J., Phillips, C., and Davis, E.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Construction Management: Daniel W.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Halpin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Construction Project Management Handbook : Federal Transit Administration.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95604" y="4000504"/>
            <a:ext cx="6172200" cy="1077218"/>
          </a:xfrm>
          <a:prstGeom prst="rect">
            <a:avLst/>
          </a:prstGeom>
          <a:solidFill>
            <a:srgbClr val="FFFF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Dr. Ola Adel</a:t>
            </a:r>
          </a:p>
          <a:p>
            <a:pPr algn="ctr"/>
            <a:r>
              <a:rPr lang="en-US" sz="3200" b="1" dirty="0" err="1">
                <a:latin typeface="Times New Roman" pitchFamily="18" charset="0"/>
                <a:cs typeface="Times New Roman" pitchFamily="18" charset="0"/>
              </a:rPr>
              <a:t>Ph.D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Structural Engineering</a:t>
            </a:r>
            <a:endParaRPr lang="ar-IQ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2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87921" y="214290"/>
            <a:ext cx="1071570" cy="1446099"/>
          </a:xfrm>
          <a:prstGeom prst="rect">
            <a:avLst/>
          </a:prstGeom>
          <a:ln w="88900" cap="sq" cmpd="thickThin">
            <a:solidFill>
              <a:srgbClr val="FF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TextBox 7"/>
          <p:cNvSpPr txBox="1"/>
          <p:nvPr/>
        </p:nvSpPr>
        <p:spPr>
          <a:xfrm>
            <a:off x="1952596" y="214290"/>
            <a:ext cx="4214842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Al-</a:t>
            </a:r>
            <a:r>
              <a:rPr lang="en-US" sz="20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Mansour</a:t>
            </a:r>
            <a:r>
              <a:rPr 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University College    </a:t>
            </a:r>
          </a:p>
          <a:p>
            <a:pPr algn="ctr" rtl="0"/>
            <a:r>
              <a:rPr lang="ar-IQ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كلية المنصور الجامعة</a:t>
            </a:r>
            <a:endParaRPr lang="en-US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rtl="0"/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Civil Engineering Department</a:t>
            </a:r>
          </a:p>
          <a:p>
            <a:pPr algn="ctr" rtl="0"/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Third </a:t>
            </a:r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Year 2017-2018</a:t>
            </a:r>
          </a:p>
          <a:p>
            <a:pPr algn="ctr" rtl="0"/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**Engineering management**</a:t>
            </a:r>
            <a:endParaRPr lang="en-US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082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337" y="202975"/>
            <a:ext cx="9422639" cy="6491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3925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2122" y="828272"/>
            <a:ext cx="10449596" cy="5224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4648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3056" y="0"/>
            <a:ext cx="6120130" cy="686382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1314129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4723" y="0"/>
            <a:ext cx="6120130" cy="681258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2202540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6084" y="137977"/>
            <a:ext cx="7760192" cy="6546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6910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523" y="850004"/>
            <a:ext cx="9979814" cy="4881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3416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1369" y="154882"/>
            <a:ext cx="8116574" cy="6485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5904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7757" y="161724"/>
            <a:ext cx="8685190" cy="6417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7635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1989" y="0"/>
            <a:ext cx="7758985" cy="6789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8378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2280" y="287225"/>
            <a:ext cx="10076404" cy="553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0710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34890" y="1039059"/>
            <a:ext cx="7848600" cy="4154984"/>
          </a:xfrm>
          <a:prstGeom prst="rect">
            <a:avLst/>
          </a:prstGeom>
          <a:solidFill>
            <a:srgbClr val="FFFF00"/>
          </a:solidFill>
        </p:spPr>
        <p:txBody>
          <a:bodyPr wrap="square" rtlCol="1">
            <a:spAutoFit/>
          </a:bodyPr>
          <a:lstStyle/>
          <a:p>
            <a:pPr algn="ctr"/>
            <a:endParaRPr lang="en-US" sz="8800" b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  <a:p>
            <a:pPr algn="ctr"/>
            <a:r>
              <a:rPr lang="en-US" sz="8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Lecture-6-</a:t>
            </a:r>
            <a:endParaRPr lang="en-US" sz="88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  <a:p>
            <a:pPr algn="ctr"/>
            <a:endParaRPr lang="en-US" sz="88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183706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1593" y="100549"/>
            <a:ext cx="8052717" cy="6593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736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423" y="184194"/>
            <a:ext cx="10531501" cy="5830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111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538" y="25758"/>
            <a:ext cx="7409511" cy="677334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4767" y="2480592"/>
            <a:ext cx="5302397" cy="3611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5126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1042" y="173864"/>
            <a:ext cx="8347054" cy="6427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8181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2501" y="301110"/>
            <a:ext cx="9417414" cy="5030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8147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72"/>
          <a:stretch/>
        </p:blipFill>
        <p:spPr bwMode="auto">
          <a:xfrm>
            <a:off x="1943820" y="151492"/>
            <a:ext cx="8191853" cy="64296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921480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3254" y="0"/>
            <a:ext cx="619125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624565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4785" y="167426"/>
            <a:ext cx="9662106" cy="6544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2916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0083" y="117384"/>
            <a:ext cx="9283320" cy="6600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5186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0745" y="370669"/>
            <a:ext cx="10033159" cy="5875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049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11417"/>
          <a:stretch/>
        </p:blipFill>
        <p:spPr>
          <a:xfrm>
            <a:off x="1100947" y="152399"/>
            <a:ext cx="9830288" cy="645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8325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5344" y="334851"/>
            <a:ext cx="9532243" cy="6168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93535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1840" y="206062"/>
            <a:ext cx="8644138" cy="6422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2626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120" y="566671"/>
            <a:ext cx="10938389" cy="5087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4152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912" y="64395"/>
            <a:ext cx="10689465" cy="6614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754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955" y="0"/>
            <a:ext cx="7887372" cy="686319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6139" y="3904042"/>
            <a:ext cx="4057650" cy="116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365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3782" y="95115"/>
            <a:ext cx="6678099" cy="6678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9658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068" y="363894"/>
            <a:ext cx="11158977" cy="4800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6471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3540" y="128789"/>
            <a:ext cx="8249254" cy="657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411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392" y="348936"/>
            <a:ext cx="11115181" cy="5794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513097"/>
      </p:ext>
    </p:extLst>
  </p:cSld>
  <p:clrMapOvr>
    <a:masterClrMapping/>
  </p:clrMapOvr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4B4B4B"/>
      </a:dk2>
      <a:lt2>
        <a:srgbClr val="B5B5B5"/>
      </a:lt2>
      <a:accent1>
        <a:srgbClr val="9AC43E"/>
      </a:accent1>
      <a:accent2>
        <a:srgbClr val="44BA98"/>
      </a:accent2>
      <a:accent3>
        <a:srgbClr val="43A9D9"/>
      </a:accent3>
      <a:accent4>
        <a:srgbClr val="6274D8"/>
      </a:accent4>
      <a:accent5>
        <a:srgbClr val="AB54D7"/>
      </a:accent5>
      <a:accent6>
        <a:srgbClr val="D15B37"/>
      </a:accent6>
      <a:hlink>
        <a:srgbClr val="BFE962"/>
      </a:hlink>
      <a:folHlink>
        <a:srgbClr val="C0D591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892FADA9-420D-4323-A7A4-C1060166525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TM04033925[[fn=Droplet]]</Template>
  <TotalTime>13</TotalTime>
  <Words>82</Words>
  <Application>Microsoft Office PowerPoint</Application>
  <PresentationFormat>Widescreen</PresentationFormat>
  <Paragraphs>14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Aharoni</vt:lpstr>
      <vt:lpstr>Arial</vt:lpstr>
      <vt:lpstr>Garamond</vt:lpstr>
      <vt:lpstr>Times New Roman</vt:lpstr>
      <vt:lpstr>Tw Cen MT</vt:lpstr>
      <vt:lpstr>Droplet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 (C)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ola</dc:creator>
  <cp:lastModifiedBy>mom</cp:lastModifiedBy>
  <cp:revision>10</cp:revision>
  <dcterms:created xsi:type="dcterms:W3CDTF">2016-12-11T19:25:44Z</dcterms:created>
  <dcterms:modified xsi:type="dcterms:W3CDTF">2017-12-17T22:10:40Z</dcterms:modified>
</cp:coreProperties>
</file>